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4621-0514-4817-9348-0E776E0E5641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40D-D259-4E32-8DFD-8910915DD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4621-0514-4817-9348-0E776E0E5641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40D-D259-4E32-8DFD-8910915DD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4621-0514-4817-9348-0E776E0E5641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40D-D259-4E32-8DFD-8910915DD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4621-0514-4817-9348-0E776E0E5641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40D-D259-4E32-8DFD-8910915DD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4621-0514-4817-9348-0E776E0E5641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40D-D259-4E32-8DFD-8910915DD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4621-0514-4817-9348-0E776E0E5641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40D-D259-4E32-8DFD-8910915DD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4621-0514-4817-9348-0E776E0E5641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40D-D259-4E32-8DFD-8910915DD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4621-0514-4817-9348-0E776E0E5641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40D-D259-4E32-8DFD-8910915DD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4621-0514-4817-9348-0E776E0E5641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40D-D259-4E32-8DFD-8910915DD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4621-0514-4817-9348-0E776E0E5641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40D-D259-4E32-8DFD-8910915DD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4621-0514-4817-9348-0E776E0E5641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40D-D259-4E32-8DFD-8910915DD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D4621-0514-4817-9348-0E776E0E5641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4140D-D259-4E32-8DFD-8910915DD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613db8cf131d.jpg"/>
          <p:cNvPicPr>
            <a:picLocks noChangeAspect="1"/>
          </p:cNvPicPr>
          <p:nvPr/>
        </p:nvPicPr>
        <p:blipFill>
          <a:blip r:embed="rId2" cstate="print">
            <a:lum bright="10000" contras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АККРЕДИТИВ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b="1" dirty="0"/>
              <a:t>Аккредитив</a:t>
            </a:r>
            <a:r>
              <a:rPr lang="ru-RU" dirty="0"/>
              <a:t> – обязательство, в силу которого банк, действующий по поручению </a:t>
            </a:r>
            <a:r>
              <a:rPr lang="ru-RU" b="1" dirty="0"/>
              <a:t>клиента-приказодателя</a:t>
            </a:r>
            <a:r>
              <a:rPr lang="ru-RU" dirty="0"/>
              <a:t> (</a:t>
            </a:r>
            <a:r>
              <a:rPr lang="ru-RU" b="1" dirty="0"/>
              <a:t>банк-эмитент)</a:t>
            </a:r>
            <a:r>
              <a:rPr lang="ru-RU" dirty="0"/>
              <a:t>, должен осуществить платеж получателю денежных средств </a:t>
            </a:r>
            <a:r>
              <a:rPr lang="ru-RU" b="1" dirty="0"/>
              <a:t>(бенефициару) </a:t>
            </a:r>
            <a:r>
              <a:rPr lang="ru-RU" dirty="0"/>
              <a:t>либо акцептовать и оплатить или учесть переводной вексель, выставленный бенефициаром, или дать полномочия другому </a:t>
            </a:r>
            <a:r>
              <a:rPr lang="ru-RU" b="1" dirty="0"/>
              <a:t>банку</a:t>
            </a:r>
            <a:r>
              <a:rPr lang="ru-RU" dirty="0"/>
              <a:t> </a:t>
            </a:r>
            <a:r>
              <a:rPr lang="ru-RU" b="1" dirty="0"/>
              <a:t>(исполняющему банку) </a:t>
            </a:r>
            <a:r>
              <a:rPr lang="ru-RU" dirty="0"/>
              <a:t>осуществить такой платеж либо акцептовать и оплатить или учесть переводной вексель, выставленный бенефициаром, если соблюдены все условия аккредитива. Аккредитив может исполняться посредством платежа по предъявлении, платежа с отсрочкой, акцепта и оплаты или учета переводного векселя.</a:t>
            </a:r>
          </a:p>
          <a:p>
            <a:r>
              <a:rPr lang="ru-RU" dirty="0"/>
              <a:t>Для передачи бенефициару уведомления о выставлении аккредитива </a:t>
            </a:r>
            <a:r>
              <a:rPr lang="ru-RU" b="1" dirty="0"/>
              <a:t>банк-эмитент (исполняющий банк) </a:t>
            </a:r>
            <a:r>
              <a:rPr lang="ru-RU" dirty="0"/>
              <a:t>может привлекать иной </a:t>
            </a:r>
            <a:r>
              <a:rPr lang="ru-RU" b="1" dirty="0"/>
              <a:t>банк (авизующий банк)</a:t>
            </a:r>
            <a:r>
              <a:rPr lang="ru-RU" dirty="0"/>
              <a:t>.</a:t>
            </a:r>
          </a:p>
          <a:p>
            <a:r>
              <a:rPr lang="ru-RU" dirty="0"/>
              <a:t>Аккредитив представляет собой самостоятельное обязательство по отношению к обязательствам, вытекающим из договора купли-продажи или иного договора, в котором предусмотрена эта форма расчетов. Для банков условия таких договоров не являются </a:t>
            </a:r>
            <a:r>
              <a:rPr lang="ru-RU" dirty="0" smtClean="0"/>
              <a:t>обязательными (ст. 254 Банковского кодекса Республики Беларусь).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Виды аккредитива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7500" lnSpcReduction="20000"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3400" b="1" u="sng" dirty="0" smtClean="0">
                <a:solidFill>
                  <a:schemeClr val="accent6">
                    <a:lumMod val="50000"/>
                  </a:schemeClr>
                </a:solidFill>
              </a:rPr>
              <a:t>Резервный </a:t>
            </a:r>
            <a:r>
              <a:rPr lang="ru-RU" sz="3400" b="1" u="sng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sz="3400" b="1" u="sng" dirty="0" err="1">
                <a:solidFill>
                  <a:schemeClr val="accent6">
                    <a:lumMod val="50000"/>
                  </a:schemeClr>
                </a:solidFill>
              </a:rPr>
              <a:t>stand</a:t>
            </a:r>
            <a:r>
              <a:rPr lang="ru-RU" sz="3400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400" b="1" u="sng" dirty="0" err="1">
                <a:solidFill>
                  <a:schemeClr val="accent6">
                    <a:lumMod val="50000"/>
                  </a:schemeClr>
                </a:solidFill>
              </a:rPr>
              <a:t>by</a:t>
            </a:r>
            <a:r>
              <a:rPr lang="ru-RU" sz="3400" b="1" u="sng" dirty="0">
                <a:solidFill>
                  <a:schemeClr val="accent6">
                    <a:lumMod val="50000"/>
                  </a:schemeClr>
                </a:solidFill>
              </a:rPr>
              <a:t>) аккредитив</a:t>
            </a:r>
            <a:r>
              <a:rPr lang="ru-RU" sz="3400" dirty="0"/>
              <a:t>. Очень схож с банковской гарантией. Его суть — обязательство Банка выплатить некую сумму денег вместо своего клиента, если тот по какой-то причине не сможет этого сделать. Это и есть его принципиальное отличие от остальных видов — обычно аккредитив исполняется при выполнении определённых условий, а не в случае их нарушения. </a:t>
            </a:r>
          </a:p>
          <a:p>
            <a:r>
              <a:rPr lang="ru-RU" sz="3400" b="1" u="sng" dirty="0">
                <a:solidFill>
                  <a:schemeClr val="accent6">
                    <a:lumMod val="50000"/>
                  </a:schemeClr>
                </a:solidFill>
              </a:rPr>
              <a:t>Переводной (</a:t>
            </a:r>
            <a:r>
              <a:rPr lang="ru-RU" sz="3400" b="1" u="sng" dirty="0" err="1">
                <a:solidFill>
                  <a:schemeClr val="accent6">
                    <a:lumMod val="50000"/>
                  </a:schemeClr>
                </a:solidFill>
              </a:rPr>
              <a:t>трансферабельный</a:t>
            </a:r>
            <a:r>
              <a:rPr lang="ru-RU" sz="3400" b="1" u="sng" dirty="0">
                <a:solidFill>
                  <a:schemeClr val="accent6">
                    <a:lumMod val="50000"/>
                  </a:schemeClr>
                </a:solidFill>
              </a:rPr>
              <a:t>) аккредитив </a:t>
            </a:r>
            <a:r>
              <a:rPr lang="ru-RU" sz="3400" dirty="0"/>
              <a:t>характеризуется наличием вторых Бенефициаров, которые могут полностью или частично использовать его. Может применяться Бенефициаром для расчётов с поставщиками (перевод права получения средств на другие компании). Чаще всего работает внутри государства, но может быть и </a:t>
            </a:r>
            <a:r>
              <a:rPr lang="ru-RU" sz="3400" dirty="0" err="1"/>
              <a:t>межстрановым</a:t>
            </a:r>
            <a:r>
              <a:rPr lang="ru-RU" sz="3400" dirty="0"/>
              <a:t>.</a:t>
            </a:r>
          </a:p>
          <a:p>
            <a:r>
              <a:rPr lang="ru-RU" sz="3400" b="1" u="sng" dirty="0" smtClean="0">
                <a:solidFill>
                  <a:schemeClr val="accent6">
                    <a:lumMod val="50000"/>
                  </a:schemeClr>
                </a:solidFill>
              </a:rPr>
              <a:t>Безотзывной аккредитив </a:t>
            </a:r>
            <a:r>
              <a:rPr lang="ru-RU" sz="3400" dirty="0" smtClean="0"/>
              <a:t>- </a:t>
            </a:r>
            <a:r>
              <a:rPr lang="ru-RU" sz="3400" dirty="0"/>
              <a:t>аккредитив, который не может быть отменен или изменен без согласия </a:t>
            </a:r>
            <a:r>
              <a:rPr lang="ru-RU" sz="3400" dirty="0" smtClean="0"/>
              <a:t>бенефициара.</a:t>
            </a:r>
          </a:p>
          <a:p>
            <a:pPr>
              <a:buNone/>
            </a:pPr>
            <a:r>
              <a:rPr lang="ru-RU" sz="3400" dirty="0" smtClean="0"/>
              <a:t>	Аккредитив </a:t>
            </a:r>
            <a:r>
              <a:rPr lang="ru-RU" sz="3400" dirty="0"/>
              <a:t>является безотзывным, если иное прямо не оговорено в его тексте</a:t>
            </a:r>
            <a:r>
              <a:rPr lang="ru-RU" sz="3400" dirty="0" smtClean="0"/>
              <a:t>.</a:t>
            </a:r>
            <a:endParaRPr lang="ru-RU" sz="3400" dirty="0"/>
          </a:p>
          <a:p>
            <a:pPr>
              <a:buNone/>
            </a:pPr>
            <a:r>
              <a:rPr lang="ru-RU" sz="3400" dirty="0" smtClean="0"/>
              <a:t>	По </a:t>
            </a:r>
            <a:r>
              <a:rPr lang="ru-RU" sz="3400" dirty="0"/>
              <a:t>просьбе банка-эмитента исполняющий банк, участвующий в аккредитивной операции, может подтвердить безотзывный аккредитив (подтвержденный аккредитив). Такое подтверждение означает принятие исполняющим банком по отношению к обязательству банка-эмитента дополнительного обязательства осуществить платеж по аккредитиву, акцептовать и оплатить или учесть переводной вексель либо совершить иные действия в соответствии с условиями аккредитива. Банк, подтвердивший аккредитив, является подтверждающим банком.</a:t>
            </a:r>
          </a:p>
          <a:p>
            <a:pPr>
              <a:buNone/>
            </a:pPr>
            <a:r>
              <a:rPr lang="ru-RU" sz="3400" dirty="0" smtClean="0"/>
              <a:t>	Безотзывный </a:t>
            </a:r>
            <a:r>
              <a:rPr lang="ru-RU" sz="3400" dirty="0"/>
              <a:t>аккредитив, подтвержденный исполняющим банком, не может быть изменен или отменен без согласия исполняющего банка.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Заявление </a:t>
            </a:r>
            <a:r>
              <a:rPr lang="ru-RU" dirty="0"/>
              <a:t>на открытие аккредитива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При </a:t>
            </a:r>
            <a:r>
              <a:rPr lang="ru-RU" dirty="0"/>
              <a:t>расчетах по аккредитиву плательщик представляет в банк- эмитент </a:t>
            </a: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два экземпляра 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заявления на открытие аккредитива</a:t>
            </a:r>
            <a:r>
              <a:rPr lang="ru-RU" dirty="0"/>
              <a:t>, в котором поручает банку-эмитенту открыть аккредитив.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заявлении на открытие аккредитива указывают реквизиты, а также следующие 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сведения</a:t>
            </a:r>
            <a:r>
              <a:rPr lang="ru-RU" b="1" u="sng" dirty="0">
                <a:solidFill>
                  <a:schemeClr val="tx2"/>
                </a:solidFill>
              </a:rPr>
              <a:t>:</a:t>
            </a:r>
          </a:p>
          <a:p>
            <a:pPr lvl="0"/>
            <a:r>
              <a:rPr lang="ru-RU" dirty="0"/>
              <a:t>наименование банка-эмитента;</a:t>
            </a:r>
          </a:p>
          <a:p>
            <a:pPr lvl="0"/>
            <a:r>
              <a:rPr lang="ru-RU" dirty="0"/>
              <a:t>наименование банка получателя средств;</a:t>
            </a:r>
          </a:p>
          <a:p>
            <a:pPr lvl="0"/>
            <a:r>
              <a:rPr lang="ru-RU" dirty="0"/>
              <a:t>наименование исполняющего банка;</a:t>
            </a:r>
          </a:p>
          <a:p>
            <a:pPr lvl="0"/>
            <a:r>
              <a:rPr lang="ru-RU" dirty="0"/>
              <a:t>вид аккредитива (отзывной или безотзывной);</a:t>
            </a:r>
          </a:p>
          <a:p>
            <a:pPr lvl="0"/>
            <a:r>
              <a:rPr lang="ru-RU" dirty="0"/>
              <a:t>условие оплаты аккредитива;</a:t>
            </a:r>
          </a:p>
          <a:p>
            <a:pPr lvl="0"/>
            <a:r>
              <a:rPr lang="ru-RU" dirty="0"/>
              <a:t>перечень и характеристику документов, представляемых получателем средств, и требования к оформлению указанных документов;</a:t>
            </a:r>
          </a:p>
          <a:p>
            <a:pPr lvl="0"/>
            <a:r>
              <a:rPr lang="ru-RU" dirty="0"/>
              <a:t>дату закрытия аккредитива, период представления документов;</a:t>
            </a:r>
          </a:p>
          <a:p>
            <a:pPr lvl="0"/>
            <a:r>
              <a:rPr lang="ru-RU" dirty="0"/>
              <a:t>наименование товаров (работ, услуг), для оплаты которых открывается аккредитив, срок отгрузки товаров (выполнения работ, оказания услуг), грузоотправитель, грузополучатель, место назначения груза.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asus\Desktop\shema_raboty_po_importnomu_akkreditivu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516" y="332656"/>
            <a:ext cx="8712968" cy="6192688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Плюсы и минусы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41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348880"/>
            <a:ext cx="4040188" cy="424847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/>
              <a:t>юридическое сопровождение контракта; </a:t>
            </a:r>
          </a:p>
          <a:p>
            <a:r>
              <a:rPr lang="ru-RU" dirty="0"/>
              <a:t>снижение рисков неплатежа для продавца;</a:t>
            </a:r>
          </a:p>
          <a:p>
            <a:r>
              <a:rPr lang="ru-RU" dirty="0"/>
              <a:t> гарантия полного исполнения обязательств о поставке для покупателя; </a:t>
            </a:r>
          </a:p>
          <a:p>
            <a:r>
              <a:rPr lang="ru-RU" dirty="0"/>
              <a:t>возможность получения дополнительной прибыли на те средства покупателя, которые были бы перечислены за поставку; </a:t>
            </a:r>
          </a:p>
          <a:p>
            <a:r>
              <a:rPr lang="ru-RU" dirty="0"/>
              <a:t>экономия на процентных платежах банку в сравнении с обычным кредитом.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7417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48880"/>
            <a:ext cx="4041775" cy="424847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/>
              <a:t>возможность платежа зависит от корректного оформления документов на поставку; длительный и объемный документооборот;</a:t>
            </a:r>
          </a:p>
          <a:p>
            <a:r>
              <a:rPr lang="ru-RU" sz="2000" dirty="0"/>
              <a:t> возможные законодательные ограничения на аккредитивы;</a:t>
            </a:r>
          </a:p>
          <a:p>
            <a:r>
              <a:rPr lang="ru-RU" sz="2000" dirty="0"/>
              <a:t> зависимости максимальной суммы аккредитивов от финансового состояния покупателя.</a:t>
            </a:r>
          </a:p>
        </p:txBody>
      </p:sp>
      <p:pic>
        <p:nvPicPr>
          <p:cNvPr id="7" name="Рисунок 6" descr="069596-blue-jelly-icon-alphanumeric-plus-sign-simp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412776"/>
            <a:ext cx="1008112" cy="1008112"/>
          </a:xfrm>
          <a:prstGeom prst="rect">
            <a:avLst/>
          </a:prstGeom>
        </p:spPr>
      </p:pic>
      <p:pic>
        <p:nvPicPr>
          <p:cNvPr id="8" name="Рисунок 7" descr="069568-blue-jelly-icon-alphanumeric-minus-sign-simp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487154"/>
            <a:ext cx="1008112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2F3D9D-DB58-4D9F-BDA5-64EC9727CEB4}"/>
</file>

<file path=customXml/itemProps2.xml><?xml version="1.0" encoding="utf-8"?>
<ds:datastoreItem xmlns:ds="http://schemas.openxmlformats.org/officeDocument/2006/customXml" ds:itemID="{3D17B6A8-28A6-4D5F-BB59-9EEDFB37971C}"/>
</file>

<file path=customXml/itemProps3.xml><?xml version="1.0" encoding="utf-8"?>
<ds:datastoreItem xmlns:ds="http://schemas.openxmlformats.org/officeDocument/2006/customXml" ds:itemID="{0E4F16AD-AF8B-47AE-B1A1-49C932444EC4}"/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90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АККРЕДИТИВ</vt:lpstr>
      <vt:lpstr>Слайд 2</vt:lpstr>
      <vt:lpstr>Виды аккредитива </vt:lpstr>
      <vt:lpstr>Заявление на открытие аккредитива</vt:lpstr>
      <vt:lpstr>Слайд 5</vt:lpstr>
      <vt:lpstr>Плюсы и минусы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АККРЕДИТИВ</dc:title>
  <dc:creator>Администратор</dc:creator>
  <cp:lastModifiedBy>asus</cp:lastModifiedBy>
  <cp:revision>6</cp:revision>
  <dcterms:created xsi:type="dcterms:W3CDTF">2016-04-06T18:37:07Z</dcterms:created>
  <dcterms:modified xsi:type="dcterms:W3CDTF">2016-04-07T05:58:08Z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